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p:scale>
          <a:sx n="36" d="100"/>
          <a:sy n="36" d="100"/>
        </p:scale>
        <p:origin x="-102" y="-7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library.timelesstruths.org/music/Near_the_Cros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Church Mediation Training</a:t>
            </a:r>
            <a:br>
              <a:rPr lang="en-US" dirty="0"/>
            </a:br>
            <a:r>
              <a:rPr lang="en-US" dirty="0"/>
              <a:t>		 </a:t>
            </a:r>
            <a:r>
              <a:rPr lang="en-US" dirty="0" err="1"/>
              <a:t>TennesseeMinistries</a:t>
            </a:r>
            <a:endParaRPr lang="en-US" dirty="0"/>
          </a:p>
        </p:txBody>
      </p:sp>
      <p:sp>
        <p:nvSpPr>
          <p:cNvPr id="3" name="Subtitle 2"/>
          <p:cNvSpPr>
            <a:spLocks noGrp="1"/>
          </p:cNvSpPr>
          <p:nvPr>
            <p:ph type="subTitle" idx="1"/>
          </p:nvPr>
        </p:nvSpPr>
        <p:spPr/>
        <p:txBody>
          <a:bodyPr/>
          <a:lstStyle/>
          <a:p>
            <a:r>
              <a:rPr lang="en-US" dirty="0"/>
              <a:t>                           April 30</a:t>
            </a:r>
            <a:r>
              <a:rPr lang="en-US" baseline="30000" dirty="0"/>
              <a:t>th</a:t>
            </a:r>
            <a:r>
              <a:rPr lang="en-US" dirty="0"/>
              <a:t>, 2016, Grace Place, Hermitage, Tennessee</a:t>
            </a:r>
          </a:p>
        </p:txBody>
      </p:sp>
    </p:spTree>
    <p:extLst>
      <p:ext uri="{BB962C8B-B14F-4D97-AF65-F5344CB8AC3E}">
        <p14:creationId xmlns:p14="http://schemas.microsoft.com/office/powerpoint/2010/main" val="59745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Stepping into it.</a:t>
            </a:r>
          </a:p>
        </p:txBody>
      </p:sp>
      <p:sp>
        <p:nvSpPr>
          <p:cNvPr id="3" name="Content Placeholder 2"/>
          <p:cNvSpPr>
            <a:spLocks noGrp="1"/>
          </p:cNvSpPr>
          <p:nvPr>
            <p:ph idx="1"/>
          </p:nvPr>
        </p:nvSpPr>
        <p:spPr/>
        <p:txBody>
          <a:bodyPr/>
          <a:lstStyle/>
          <a:p>
            <a:r>
              <a:rPr lang="en-US" dirty="0" err="1"/>
              <a:t>Sooooo</a:t>
            </a:r>
            <a:r>
              <a:rPr lang="en-US" dirty="0"/>
              <a:t>….what do you do when your State Pastor, or other State leader/Credentials member gives you a call and asks if you are available, willing, and just crazy enough to “step into it” and help a church work through a conflict situation&gt;</a:t>
            </a:r>
          </a:p>
        </p:txBody>
      </p:sp>
    </p:spTree>
    <p:extLst>
      <p:ext uri="{BB962C8B-B14F-4D97-AF65-F5344CB8AC3E}">
        <p14:creationId xmlns:p14="http://schemas.microsoft.com/office/powerpoint/2010/main" val="393277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P.A.U.S.E.</a:t>
            </a:r>
          </a:p>
        </p:txBody>
      </p:sp>
      <p:sp>
        <p:nvSpPr>
          <p:cNvPr id="3" name="Content Placeholder 2"/>
          <p:cNvSpPr>
            <a:spLocks noGrp="1"/>
          </p:cNvSpPr>
          <p:nvPr>
            <p:ph idx="1"/>
          </p:nvPr>
        </p:nvSpPr>
        <p:spPr/>
        <p:txBody>
          <a:bodyPr/>
          <a:lstStyle/>
          <a:p>
            <a:r>
              <a:rPr lang="en-US" dirty="0"/>
              <a:t>P-prepare</a:t>
            </a:r>
          </a:p>
          <a:p>
            <a:r>
              <a:rPr lang="en-US" dirty="0"/>
              <a:t>A-affirm relationships</a:t>
            </a:r>
          </a:p>
          <a:p>
            <a:r>
              <a:rPr lang="en-US" dirty="0"/>
              <a:t>U-understand interests</a:t>
            </a:r>
          </a:p>
          <a:p>
            <a:r>
              <a:rPr lang="en-US" dirty="0"/>
              <a:t>S-search for creative solutions</a:t>
            </a:r>
          </a:p>
          <a:p>
            <a:r>
              <a:rPr lang="en-US" dirty="0"/>
              <a:t>Evaluate options objectively and reasonably.</a:t>
            </a:r>
          </a:p>
        </p:txBody>
      </p:sp>
    </p:spTree>
    <p:extLst>
      <p:ext uri="{BB962C8B-B14F-4D97-AF65-F5344CB8AC3E}">
        <p14:creationId xmlns:p14="http://schemas.microsoft.com/office/powerpoint/2010/main" val="289324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grpId="0"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G.O.S.P.E.L.</a:t>
            </a:r>
          </a:p>
        </p:txBody>
      </p:sp>
      <p:sp>
        <p:nvSpPr>
          <p:cNvPr id="3" name="Content Placeholder 2"/>
          <p:cNvSpPr>
            <a:spLocks noGrp="1"/>
          </p:cNvSpPr>
          <p:nvPr>
            <p:ph idx="1"/>
          </p:nvPr>
        </p:nvSpPr>
        <p:spPr/>
        <p:txBody>
          <a:bodyPr/>
          <a:lstStyle/>
          <a:p>
            <a:r>
              <a:rPr lang="en-US" dirty="0"/>
              <a:t>G-greetings and ground rules</a:t>
            </a:r>
          </a:p>
          <a:p>
            <a:r>
              <a:rPr lang="en-US" dirty="0"/>
              <a:t>O-opening statements</a:t>
            </a:r>
          </a:p>
          <a:p>
            <a:r>
              <a:rPr lang="en-US" dirty="0"/>
              <a:t>S-story telling (what’s going on)</a:t>
            </a:r>
          </a:p>
          <a:p>
            <a:r>
              <a:rPr lang="en-US" dirty="0"/>
              <a:t>P-problem identification (what are the real issues)</a:t>
            </a:r>
          </a:p>
          <a:p>
            <a:r>
              <a:rPr lang="en-US" dirty="0"/>
              <a:t>E-explore options and solutions</a:t>
            </a:r>
          </a:p>
          <a:p>
            <a:r>
              <a:rPr lang="en-US" dirty="0"/>
              <a:t>L-leading to possible agreement</a:t>
            </a:r>
          </a:p>
        </p:txBody>
      </p:sp>
    </p:spTree>
    <p:extLst>
      <p:ext uri="{BB962C8B-B14F-4D97-AF65-F5344CB8AC3E}">
        <p14:creationId xmlns:p14="http://schemas.microsoft.com/office/powerpoint/2010/main" val="382104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Peacemaker Principles Brochure</a:t>
            </a:r>
          </a:p>
        </p:txBody>
      </p:sp>
      <p:pic>
        <p:nvPicPr>
          <p:cNvPr id="1026" name="Picture 2" descr="http://peacemaker.net/wp-content/uploads/2015/02/slop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7440" y="2950369"/>
            <a:ext cx="7710221" cy="309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43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take a look at how Philippians could help us walk through conflict:</a:t>
            </a:r>
          </a:p>
        </p:txBody>
      </p:sp>
      <p:sp>
        <p:nvSpPr>
          <p:cNvPr id="3" name="Content Placeholder 2"/>
          <p:cNvSpPr>
            <a:spLocks noGrp="1"/>
          </p:cNvSpPr>
          <p:nvPr>
            <p:ph idx="1"/>
          </p:nvPr>
        </p:nvSpPr>
        <p:spPr/>
        <p:txBody>
          <a:bodyPr/>
          <a:lstStyle/>
          <a:p>
            <a:r>
              <a:rPr lang="en-US" dirty="0"/>
              <a:t>Remembering-Philippians 1:3-6</a:t>
            </a:r>
          </a:p>
          <a:p>
            <a:endParaRPr lang="en-US" dirty="0"/>
          </a:p>
          <a:p>
            <a:r>
              <a:rPr lang="en-US" dirty="0"/>
              <a:t>Refocusing-Philippians 2:1-5; :6-18</a:t>
            </a:r>
          </a:p>
          <a:p>
            <a:endParaRPr lang="en-US" dirty="0"/>
          </a:p>
          <a:p>
            <a:r>
              <a:rPr lang="en-US" dirty="0"/>
              <a:t>Re-igniting-Philippians 3:10-17</a:t>
            </a:r>
          </a:p>
          <a:p>
            <a:endParaRPr lang="en-US" dirty="0"/>
          </a:p>
          <a:p>
            <a:r>
              <a:rPr lang="en-US" dirty="0"/>
              <a:t>Rejoicing-Philippians 4:2-10</a:t>
            </a:r>
          </a:p>
        </p:txBody>
      </p:sp>
    </p:spTree>
    <p:extLst>
      <p:ext uri="{BB962C8B-B14F-4D97-AF65-F5344CB8AC3E}">
        <p14:creationId xmlns:p14="http://schemas.microsoft.com/office/powerpoint/2010/main" val="330300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are five takeaways</a:t>
            </a:r>
          </a:p>
        </p:txBody>
      </p:sp>
      <p:sp>
        <p:nvSpPr>
          <p:cNvPr id="3" name="Content Placeholder 2"/>
          <p:cNvSpPr>
            <a:spLocks noGrp="1"/>
          </p:cNvSpPr>
          <p:nvPr>
            <p:ph idx="1"/>
          </p:nvPr>
        </p:nvSpPr>
        <p:spPr/>
        <p:txBody>
          <a:bodyPr/>
          <a:lstStyle/>
          <a:p>
            <a:r>
              <a:rPr lang="en-US" dirty="0"/>
              <a:t>1.  Conflict is devastating to Christ’s Church-witness, relationships, stewardship.</a:t>
            </a:r>
          </a:p>
          <a:p>
            <a:r>
              <a:rPr lang="en-US" dirty="0"/>
              <a:t>2.  Conflict starts in your heart (Matthew 7:1-5; ER Mgr. illustration)</a:t>
            </a:r>
          </a:p>
          <a:p>
            <a:r>
              <a:rPr lang="en-US" dirty="0"/>
              <a:t>3.  Conflict is a matter of crisis and opportunity.</a:t>
            </a:r>
          </a:p>
          <a:p>
            <a:r>
              <a:rPr lang="en-US" dirty="0"/>
              <a:t>4.  We are ambassadors of and for Christ.  2 Cor. 5:11-21.</a:t>
            </a:r>
          </a:p>
          <a:p>
            <a:r>
              <a:rPr lang="en-US" dirty="0"/>
              <a:t>5.  Experience the power of the words from James, “Everyone should be quick to listen, slow to speak, and slow to become angry, for man’s anger does not bring about the righteous life that God desires.”  -James 1:19,20</a:t>
            </a:r>
          </a:p>
        </p:txBody>
      </p:sp>
    </p:spTree>
    <p:extLst>
      <p:ext uri="{BB962C8B-B14F-4D97-AF65-F5344CB8AC3E}">
        <p14:creationId xmlns:p14="http://schemas.microsoft.com/office/powerpoint/2010/main" val="84048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SESSION 2: PREVENTION AND INTERVENTION</a:t>
            </a:r>
            <a:endParaRPr lang="en-US" dirty="0"/>
          </a:p>
        </p:txBody>
      </p:sp>
      <p:sp>
        <p:nvSpPr>
          <p:cNvPr id="3" name="Content Placeholder 2"/>
          <p:cNvSpPr>
            <a:spLocks noGrp="1"/>
          </p:cNvSpPr>
          <p:nvPr>
            <p:ph idx="1"/>
          </p:nvPr>
        </p:nvSpPr>
        <p:spPr/>
        <p:txBody>
          <a:bodyPr/>
          <a:lstStyle/>
          <a:p>
            <a:r>
              <a:rPr lang="en-US"/>
              <a:t>Bible Reflection and Prayer-Philippians 4:2,3; 1 Corinthians 6:1-11</a:t>
            </a:r>
            <a:endParaRPr lang="en-US" dirty="0"/>
          </a:p>
        </p:txBody>
      </p:sp>
    </p:spTree>
    <p:extLst>
      <p:ext uri="{BB962C8B-B14F-4D97-AF65-F5344CB8AC3E}">
        <p14:creationId xmlns:p14="http://schemas.microsoft.com/office/powerpoint/2010/main" val="2188007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 INTO MEDIATION: PREVENTION AND INTERVENTION</a:t>
            </a:r>
          </a:p>
        </p:txBody>
      </p:sp>
      <p:sp>
        <p:nvSpPr>
          <p:cNvPr id="3" name="Content Placeholder 2"/>
          <p:cNvSpPr>
            <a:spLocks noGrp="1"/>
          </p:cNvSpPr>
          <p:nvPr>
            <p:ph idx="1"/>
          </p:nvPr>
        </p:nvSpPr>
        <p:spPr/>
        <p:txBody>
          <a:bodyPr/>
          <a:lstStyle/>
          <a:p>
            <a:r>
              <a:rPr lang="en-US" dirty="0"/>
              <a:t>In PREVENTION we talk about accountability and trust.</a:t>
            </a:r>
          </a:p>
          <a:p>
            <a:endParaRPr lang="en-US" dirty="0"/>
          </a:p>
          <a:p>
            <a:r>
              <a:rPr lang="en-US" dirty="0"/>
              <a:t>In INTERVENTION we look at how the process proceeds from start to finish.</a:t>
            </a:r>
          </a:p>
        </p:txBody>
      </p:sp>
    </p:spTree>
    <p:extLst>
      <p:ext uri="{BB962C8B-B14F-4D97-AF65-F5344CB8AC3E}">
        <p14:creationId xmlns:p14="http://schemas.microsoft.com/office/powerpoint/2010/main" val="208169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Levels of Conflict according to Speed Leas</a:t>
            </a:r>
          </a:p>
        </p:txBody>
      </p:sp>
      <p:pic>
        <p:nvPicPr>
          <p:cNvPr id="2050" name="Picture 2" descr="Levels of Conflic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0017" y="2222500"/>
            <a:ext cx="4831965" cy="363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765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 OF PREVENTION</a:t>
            </a:r>
          </a:p>
        </p:txBody>
      </p:sp>
      <p:sp>
        <p:nvSpPr>
          <p:cNvPr id="3" name="Content Placeholder 2"/>
          <p:cNvSpPr>
            <a:spLocks noGrp="1"/>
          </p:cNvSpPr>
          <p:nvPr>
            <p:ph idx="1"/>
          </p:nvPr>
        </p:nvSpPr>
        <p:spPr/>
        <p:txBody>
          <a:bodyPr/>
          <a:lstStyle/>
          <a:p>
            <a:r>
              <a:rPr lang="en-US" dirty="0"/>
              <a:t>1.  Prevention happens best at levels I and II.</a:t>
            </a:r>
          </a:p>
          <a:p>
            <a:r>
              <a:rPr lang="en-US" dirty="0"/>
              <a:t>2.  Prevention happens as a church determines how they will deal with conflict.</a:t>
            </a:r>
          </a:p>
          <a:p>
            <a:r>
              <a:rPr lang="en-US" dirty="0"/>
              <a:t>3.  Prevention happens through clear accountability and trust</a:t>
            </a:r>
          </a:p>
        </p:txBody>
      </p:sp>
    </p:spTree>
    <p:extLst>
      <p:ext uri="{BB962C8B-B14F-4D97-AF65-F5344CB8AC3E}">
        <p14:creationId xmlns:p14="http://schemas.microsoft.com/office/powerpoint/2010/main" val="24490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TO THIS CRUCIAL TRAINING</a:t>
            </a:r>
          </a:p>
        </p:txBody>
      </p:sp>
      <p:sp>
        <p:nvSpPr>
          <p:cNvPr id="3" name="Content Placeholder 2"/>
          <p:cNvSpPr>
            <a:spLocks noGrp="1"/>
          </p:cNvSpPr>
          <p:nvPr>
            <p:ph idx="1"/>
          </p:nvPr>
        </p:nvSpPr>
        <p:spPr/>
        <p:txBody>
          <a:bodyPr>
            <a:normAutofit/>
          </a:bodyPr>
          <a:lstStyle/>
          <a:p>
            <a:r>
              <a:rPr lang="en-US" sz="2400" dirty="0"/>
              <a:t>First of all, introductions-your name, and one thing about you that you don’t think anyone else in this room knows.</a:t>
            </a:r>
          </a:p>
          <a:p>
            <a:endParaRPr lang="en-US" sz="2400" dirty="0"/>
          </a:p>
        </p:txBody>
      </p:sp>
    </p:spTree>
    <p:extLst>
      <p:ext uri="{BB962C8B-B14F-4D97-AF65-F5344CB8AC3E}">
        <p14:creationId xmlns:p14="http://schemas.microsoft.com/office/powerpoint/2010/main" val="3896915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a:t>
            </a:r>
          </a:p>
        </p:txBody>
      </p:sp>
      <p:sp>
        <p:nvSpPr>
          <p:cNvPr id="3" name="Content Placeholder 2"/>
          <p:cNvSpPr>
            <a:spLocks noGrp="1"/>
          </p:cNvSpPr>
          <p:nvPr>
            <p:ph idx="1"/>
          </p:nvPr>
        </p:nvSpPr>
        <p:spPr/>
        <p:txBody>
          <a:bodyPr/>
          <a:lstStyle/>
          <a:p>
            <a:r>
              <a:rPr lang="en-US" dirty="0"/>
              <a:t>“The Circle Process”</a:t>
            </a:r>
          </a:p>
          <a:p>
            <a:r>
              <a:rPr lang="en-US" dirty="0"/>
              <a:t>Review the G.O.S.P.E.L. process</a:t>
            </a:r>
          </a:p>
          <a:p>
            <a:r>
              <a:rPr lang="en-US" dirty="0"/>
              <a:t>A quick look at Philippians as a process for intervening</a:t>
            </a:r>
          </a:p>
        </p:txBody>
      </p:sp>
    </p:spTree>
    <p:extLst>
      <p:ext uri="{BB962C8B-B14F-4D97-AF65-F5344CB8AC3E}">
        <p14:creationId xmlns:p14="http://schemas.microsoft.com/office/powerpoint/2010/main" val="396395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Intervention</a:t>
            </a:r>
          </a:p>
        </p:txBody>
      </p:sp>
      <p:sp>
        <p:nvSpPr>
          <p:cNvPr id="3" name="Content Placeholder 2"/>
          <p:cNvSpPr>
            <a:spLocks noGrp="1"/>
          </p:cNvSpPr>
          <p:nvPr>
            <p:ph idx="1"/>
          </p:nvPr>
        </p:nvSpPr>
        <p:spPr/>
        <p:txBody>
          <a:bodyPr/>
          <a:lstStyle/>
          <a:p>
            <a:r>
              <a:rPr lang="en-US" dirty="0"/>
              <a:t>Acknowledge</a:t>
            </a:r>
          </a:p>
          <a:p>
            <a:r>
              <a:rPr lang="en-US" dirty="0"/>
              <a:t>Assess</a:t>
            </a:r>
          </a:p>
          <a:p>
            <a:r>
              <a:rPr lang="en-US" dirty="0"/>
              <a:t>Action</a:t>
            </a:r>
          </a:p>
          <a:p>
            <a:r>
              <a:rPr lang="en-US" dirty="0"/>
              <a:t>Agreement</a:t>
            </a:r>
          </a:p>
        </p:txBody>
      </p:sp>
    </p:spTree>
    <p:extLst>
      <p:ext uri="{BB962C8B-B14F-4D97-AF65-F5344CB8AC3E}">
        <p14:creationId xmlns:p14="http://schemas.microsoft.com/office/powerpoint/2010/main" val="359532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a:t>
            </a:r>
          </a:p>
        </p:txBody>
      </p:sp>
      <p:sp>
        <p:nvSpPr>
          <p:cNvPr id="3" name="Content Placeholder 2"/>
          <p:cNvSpPr>
            <a:spLocks noGrp="1"/>
          </p:cNvSpPr>
          <p:nvPr>
            <p:ph idx="1"/>
          </p:nvPr>
        </p:nvSpPr>
        <p:spPr/>
        <p:txBody>
          <a:bodyPr/>
          <a:lstStyle/>
          <a:p>
            <a:pPr marL="0" indent="0">
              <a:buNone/>
            </a:pPr>
            <a:r>
              <a:rPr lang="en-US" dirty="0"/>
              <a:t>1-First, how binding is the mediation agreement?</a:t>
            </a:r>
          </a:p>
          <a:p>
            <a:pPr marL="0" indent="0">
              <a:buNone/>
            </a:pPr>
            <a:endParaRPr lang="en-US" dirty="0"/>
          </a:p>
          <a:p>
            <a:pPr marL="0" indent="0">
              <a:buNone/>
            </a:pPr>
            <a:r>
              <a:rPr lang="en-US" dirty="0"/>
              <a:t>2-what if there is no agreement?</a:t>
            </a:r>
          </a:p>
          <a:p>
            <a:endParaRPr lang="en-US" dirty="0"/>
          </a:p>
          <a:p>
            <a:pPr marL="0" indent="0">
              <a:buNone/>
            </a:pPr>
            <a:r>
              <a:rPr lang="en-US" dirty="0"/>
              <a:t>3-what if someone breaks the agreement</a:t>
            </a:r>
          </a:p>
          <a:p>
            <a:endParaRPr lang="en-US" dirty="0"/>
          </a:p>
          <a:p>
            <a:pPr marL="0" indent="0">
              <a:buNone/>
            </a:pPr>
            <a:r>
              <a:rPr lang="en-US" dirty="0"/>
              <a:t>4-what if we get stuck or reach an impasse?</a:t>
            </a:r>
          </a:p>
        </p:txBody>
      </p:sp>
    </p:spTree>
    <p:extLst>
      <p:ext uri="{BB962C8B-B14F-4D97-AF65-F5344CB8AC3E}">
        <p14:creationId xmlns:p14="http://schemas.microsoft.com/office/powerpoint/2010/main" val="116606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Questions</a:t>
            </a:r>
          </a:p>
        </p:txBody>
      </p:sp>
      <p:sp>
        <p:nvSpPr>
          <p:cNvPr id="3" name="Content Placeholder 2"/>
          <p:cNvSpPr>
            <a:spLocks noGrp="1"/>
          </p:cNvSpPr>
          <p:nvPr>
            <p:ph idx="1"/>
          </p:nvPr>
        </p:nvSpPr>
        <p:spPr/>
        <p:txBody>
          <a:bodyPr/>
          <a:lstStyle/>
          <a:p>
            <a:r>
              <a:rPr lang="en-US" dirty="0"/>
              <a:t>1-When do Christians call on a Mediator?  How is a Mediator chosen?</a:t>
            </a:r>
          </a:p>
          <a:p>
            <a:endParaRPr lang="en-US" dirty="0"/>
          </a:p>
          <a:p>
            <a:r>
              <a:rPr lang="en-US" dirty="0"/>
              <a:t>2-How do we deal with difficult people?</a:t>
            </a:r>
          </a:p>
          <a:p>
            <a:endParaRPr lang="en-US" dirty="0"/>
          </a:p>
          <a:p>
            <a:r>
              <a:rPr lang="en-US" dirty="0"/>
              <a:t>3-Who has your “</a:t>
            </a:r>
            <a:r>
              <a:rPr lang="en-US"/>
              <a:t>blind side?”</a:t>
            </a:r>
          </a:p>
        </p:txBody>
      </p:sp>
    </p:spTree>
    <p:extLst>
      <p:ext uri="{BB962C8B-B14F-4D97-AF65-F5344CB8AC3E}">
        <p14:creationId xmlns:p14="http://schemas.microsoft.com/office/powerpoint/2010/main" val="227747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legal issues and questions:</a:t>
            </a:r>
          </a:p>
        </p:txBody>
      </p:sp>
      <p:sp>
        <p:nvSpPr>
          <p:cNvPr id="3" name="Content Placeholder 2"/>
          <p:cNvSpPr>
            <a:spLocks noGrp="1"/>
          </p:cNvSpPr>
          <p:nvPr>
            <p:ph idx="1"/>
          </p:nvPr>
        </p:nvSpPr>
        <p:spPr/>
        <p:txBody>
          <a:bodyPr>
            <a:normAutofit lnSpcReduction="10000"/>
          </a:bodyPr>
          <a:lstStyle/>
          <a:p>
            <a:r>
              <a:rPr lang="en-US" dirty="0"/>
              <a:t>1-Should Christians go to court?</a:t>
            </a:r>
          </a:p>
          <a:p>
            <a:endParaRPr lang="en-US" dirty="0"/>
          </a:p>
          <a:p>
            <a:r>
              <a:rPr lang="en-US" dirty="0"/>
              <a:t>2-What is informed consent and how does it help?</a:t>
            </a:r>
          </a:p>
          <a:p>
            <a:endParaRPr lang="en-US" dirty="0"/>
          </a:p>
          <a:p>
            <a:r>
              <a:rPr lang="en-US" dirty="0"/>
              <a:t>3-Should attorneys be involved in a legal dispute between Christians and if so, then how?</a:t>
            </a:r>
          </a:p>
          <a:p>
            <a:endParaRPr lang="en-US" dirty="0"/>
          </a:p>
          <a:p>
            <a:r>
              <a:rPr lang="en-US" dirty="0"/>
              <a:t>4-Should attorneys be allowed to advise or represent a group in official church business meetings?</a:t>
            </a:r>
          </a:p>
          <a:p>
            <a:endParaRPr lang="en-US" dirty="0"/>
          </a:p>
          <a:p>
            <a:r>
              <a:rPr lang="en-US" dirty="0"/>
              <a:t>5-</a:t>
            </a:r>
          </a:p>
        </p:txBody>
      </p:sp>
    </p:spTree>
    <p:extLst>
      <p:ext uri="{BB962C8B-B14F-4D97-AF65-F5344CB8AC3E}">
        <p14:creationId xmlns:p14="http://schemas.microsoft.com/office/powerpoint/2010/main" val="911451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we close, can we sing, “Near the Cross”</a:t>
            </a:r>
          </a:p>
        </p:txBody>
      </p:sp>
      <p:sp>
        <p:nvSpPr>
          <p:cNvPr id="3" name="Content Placeholder 2"/>
          <p:cNvSpPr>
            <a:spLocks noGrp="1"/>
          </p:cNvSpPr>
          <p:nvPr>
            <p:ph idx="1"/>
          </p:nvPr>
        </p:nvSpPr>
        <p:spPr/>
        <p:txBody>
          <a:bodyPr>
            <a:normAutofit/>
          </a:bodyPr>
          <a:lstStyle/>
          <a:p>
            <a:pPr fontAlgn="ctr"/>
            <a:r>
              <a:rPr lang="en-US" dirty="0"/>
              <a:t>Jesus, keep me near the cross,</a:t>
            </a:r>
            <a:br>
              <a:rPr lang="en-US" dirty="0"/>
            </a:br>
            <a:r>
              <a:rPr lang="en-US" dirty="0"/>
              <a:t>There a precious fountain—</a:t>
            </a:r>
            <a:br>
              <a:rPr lang="en-US" dirty="0"/>
            </a:br>
            <a:r>
              <a:rPr lang="en-US" dirty="0"/>
              <a:t>Free to all, a healing stream—</a:t>
            </a:r>
            <a:br>
              <a:rPr lang="en-US" dirty="0"/>
            </a:br>
            <a:r>
              <a:rPr lang="en-US" dirty="0"/>
              <a:t>Flows from </a:t>
            </a:r>
            <a:r>
              <a:rPr lang="en-US" dirty="0" err="1"/>
              <a:t>Calv’ry’s</a:t>
            </a:r>
            <a:r>
              <a:rPr lang="en-US" dirty="0"/>
              <a:t> mountain.</a:t>
            </a:r>
          </a:p>
          <a:p>
            <a:pPr fontAlgn="ctr"/>
            <a:r>
              <a:rPr lang="en-US" i="1" dirty="0"/>
              <a:t>Refrain:</a:t>
            </a:r>
            <a:br>
              <a:rPr lang="en-US" i="1" dirty="0"/>
            </a:br>
            <a:r>
              <a:rPr lang="en-US" dirty="0"/>
              <a:t>In the cross, in the cross,</a:t>
            </a:r>
            <a:br>
              <a:rPr lang="en-US" dirty="0"/>
            </a:br>
            <a:r>
              <a:rPr lang="en-US" dirty="0"/>
              <a:t>Be my glory ever;</a:t>
            </a:r>
            <a:br>
              <a:rPr lang="en-US" dirty="0"/>
            </a:br>
            <a:r>
              <a:rPr lang="en-US" dirty="0"/>
              <a:t>Till my raptured soul shall find</a:t>
            </a:r>
            <a:br>
              <a:rPr lang="en-US" dirty="0"/>
            </a:br>
            <a:r>
              <a:rPr lang="en-US" dirty="0"/>
              <a:t>Rest beyond the river.</a:t>
            </a:r>
          </a:p>
          <a:p>
            <a:r>
              <a:rPr lang="en-US" dirty="0"/>
              <a:t> </a:t>
            </a:r>
          </a:p>
          <a:p>
            <a:endParaRPr lang="en-US" dirty="0"/>
          </a:p>
        </p:txBody>
      </p:sp>
    </p:spTree>
    <p:extLst>
      <p:ext uri="{BB962C8B-B14F-4D97-AF65-F5344CB8AC3E}">
        <p14:creationId xmlns:p14="http://schemas.microsoft.com/office/powerpoint/2010/main" val="1967928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ctr"/>
            <a:r>
              <a:rPr lang="en-US" dirty="0"/>
              <a:t>Near the cross, a trembling soul,</a:t>
            </a:r>
            <a:br>
              <a:rPr lang="en-US" dirty="0"/>
            </a:br>
            <a:r>
              <a:rPr lang="en-US" dirty="0"/>
              <a:t>Love and Mercy found me;</a:t>
            </a:r>
            <a:br>
              <a:rPr lang="en-US" dirty="0"/>
            </a:br>
            <a:r>
              <a:rPr lang="en-US" dirty="0"/>
              <a:t>There the bright and morning star</a:t>
            </a:r>
            <a:br>
              <a:rPr lang="en-US" dirty="0"/>
            </a:br>
            <a:r>
              <a:rPr lang="en-US" dirty="0"/>
              <a:t>Sheds its beams around me.</a:t>
            </a:r>
          </a:p>
          <a:p>
            <a:pPr fontAlgn="ctr"/>
            <a:r>
              <a:rPr lang="en-US" dirty="0"/>
              <a:t>Near the cross! O Lamb of God,</a:t>
            </a:r>
            <a:br>
              <a:rPr lang="en-US" dirty="0"/>
            </a:br>
            <a:r>
              <a:rPr lang="en-US" dirty="0"/>
              <a:t>Bring its scenes before me;</a:t>
            </a:r>
            <a:br>
              <a:rPr lang="en-US" dirty="0"/>
            </a:br>
            <a:r>
              <a:rPr lang="en-US" dirty="0"/>
              <a:t>Help me walk from day to day,</a:t>
            </a:r>
            <a:br>
              <a:rPr lang="en-US" dirty="0"/>
            </a:br>
            <a:r>
              <a:rPr lang="en-US" dirty="0"/>
              <a:t>With its shadows o’er me.</a:t>
            </a:r>
          </a:p>
          <a:p>
            <a:endParaRPr lang="en-US" dirty="0"/>
          </a:p>
        </p:txBody>
      </p:sp>
    </p:spTree>
    <p:extLst>
      <p:ext uri="{BB962C8B-B14F-4D97-AF65-F5344CB8AC3E}">
        <p14:creationId xmlns:p14="http://schemas.microsoft.com/office/powerpoint/2010/main" val="2413639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ctr"/>
            <a:r>
              <a:rPr lang="en-US" dirty="0"/>
              <a:t>Near the cross I’ll watch and wait</a:t>
            </a:r>
            <a:br>
              <a:rPr lang="en-US" dirty="0"/>
            </a:br>
            <a:r>
              <a:rPr lang="en-US" dirty="0"/>
              <a:t>Hoping, trusting ever,</a:t>
            </a:r>
            <a:br>
              <a:rPr lang="en-US" dirty="0"/>
            </a:br>
            <a:r>
              <a:rPr lang="en-US" dirty="0"/>
              <a:t>Till I reach the golden strand,</a:t>
            </a:r>
            <a:br>
              <a:rPr lang="en-US" dirty="0"/>
            </a:br>
            <a:r>
              <a:rPr lang="en-US" dirty="0"/>
              <a:t>Just beyond the river.</a:t>
            </a:r>
          </a:p>
          <a:p>
            <a:r>
              <a:rPr lang="en-US" dirty="0"/>
              <a:t> </a:t>
            </a:r>
          </a:p>
          <a:p>
            <a:r>
              <a:rPr lang="en-US" dirty="0"/>
              <a:t>From &lt;</a:t>
            </a:r>
            <a:r>
              <a:rPr lang="en-US" dirty="0">
                <a:hlinkClick r:id="rId2"/>
              </a:rPr>
              <a:t>http://library.timelesstruths.org/music/Near_the_Cross/</a:t>
            </a:r>
            <a:r>
              <a:rPr lang="en-US" dirty="0"/>
              <a:t>&gt; </a:t>
            </a:r>
          </a:p>
          <a:p>
            <a:endParaRPr lang="en-US" dirty="0"/>
          </a:p>
        </p:txBody>
      </p:sp>
    </p:spTree>
    <p:extLst>
      <p:ext uri="{BB962C8B-B14F-4D97-AF65-F5344CB8AC3E}">
        <p14:creationId xmlns:p14="http://schemas.microsoft.com/office/powerpoint/2010/main" val="29444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 IS WHAT WE ARE TALKING ABOUT:</a:t>
            </a:r>
          </a:p>
        </p:txBody>
      </p:sp>
      <p:sp>
        <p:nvSpPr>
          <p:cNvPr id="3" name="Content Placeholder 2"/>
          <p:cNvSpPr>
            <a:spLocks noGrp="1"/>
          </p:cNvSpPr>
          <p:nvPr>
            <p:ph idx="1"/>
          </p:nvPr>
        </p:nvSpPr>
        <p:spPr/>
        <p:txBody>
          <a:bodyPr/>
          <a:lstStyle/>
          <a:p>
            <a:r>
              <a:rPr lang="en-US" i="1" dirty="0"/>
              <a:t>“How can we help people have extraordinary conversations that can lead to extraordinary relationships?”</a:t>
            </a:r>
          </a:p>
          <a:p>
            <a:endParaRPr lang="en-US" i="1" dirty="0"/>
          </a:p>
          <a:p>
            <a:r>
              <a:rPr lang="en-US" dirty="0"/>
              <a:t>In other words, </a:t>
            </a:r>
            <a:r>
              <a:rPr lang="en-US" i="1" dirty="0"/>
              <a:t>“How can we help people live at peace with God and each other through Christ?”  </a:t>
            </a:r>
            <a:endParaRPr lang="en-US" dirty="0"/>
          </a:p>
        </p:txBody>
      </p:sp>
    </p:spTree>
    <p:extLst>
      <p:ext uri="{BB962C8B-B14F-4D97-AF65-F5344CB8AC3E}">
        <p14:creationId xmlns:p14="http://schemas.microsoft.com/office/powerpoint/2010/main" val="278166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goals for this day:</a:t>
            </a:r>
          </a:p>
        </p:txBody>
      </p:sp>
      <p:sp>
        <p:nvSpPr>
          <p:cNvPr id="3" name="Content Placeholder 2"/>
          <p:cNvSpPr>
            <a:spLocks noGrp="1"/>
          </p:cNvSpPr>
          <p:nvPr>
            <p:ph idx="1"/>
          </p:nvPr>
        </p:nvSpPr>
        <p:spPr/>
        <p:txBody>
          <a:bodyPr/>
          <a:lstStyle/>
          <a:p>
            <a:r>
              <a:rPr lang="en-US" dirty="0"/>
              <a:t>1. First, that you will experience comfort and safety while talking about conflict during these next few hours.</a:t>
            </a:r>
          </a:p>
          <a:p>
            <a:r>
              <a:rPr lang="en-US" dirty="0"/>
              <a:t>2. Second, that you will discover at least two Scriptures which will help you deal with conflict.</a:t>
            </a:r>
          </a:p>
          <a:p>
            <a:r>
              <a:rPr lang="en-US" dirty="0"/>
              <a:t>3. Third, that you will  learn two specific processes for: (1) dealing with personal, or individual conflict; and (2) for dealing with group conflict.</a:t>
            </a:r>
          </a:p>
          <a:p>
            <a:endParaRPr lang="en-US" dirty="0"/>
          </a:p>
          <a:p>
            <a:r>
              <a:rPr lang="en-US" dirty="0"/>
              <a:t>And a bonus goal: that we will all memorize Matthew 5:9, “Blessed are the peacemakers for they shall be called sons of God.”</a:t>
            </a:r>
          </a:p>
        </p:txBody>
      </p:sp>
    </p:spTree>
    <p:extLst>
      <p:ext uri="{BB962C8B-B14F-4D97-AF65-F5344CB8AC3E}">
        <p14:creationId xmlns:p14="http://schemas.microsoft.com/office/powerpoint/2010/main" val="181822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three parts to this training:</a:t>
            </a:r>
          </a:p>
        </p:txBody>
      </p:sp>
      <p:sp>
        <p:nvSpPr>
          <p:cNvPr id="3" name="Content Placeholder 2"/>
          <p:cNvSpPr>
            <a:spLocks noGrp="1"/>
          </p:cNvSpPr>
          <p:nvPr>
            <p:ph idx="1"/>
          </p:nvPr>
        </p:nvSpPr>
        <p:spPr/>
        <p:txBody>
          <a:bodyPr/>
          <a:lstStyle/>
          <a:p>
            <a:r>
              <a:rPr lang="en-US" dirty="0"/>
              <a:t>1.  Defining it (conflict).</a:t>
            </a:r>
          </a:p>
          <a:p>
            <a:endParaRPr lang="en-US" dirty="0"/>
          </a:p>
          <a:p>
            <a:r>
              <a:rPr lang="en-US" dirty="0"/>
              <a:t>2.  Refining it.</a:t>
            </a:r>
          </a:p>
          <a:p>
            <a:endParaRPr lang="en-US" dirty="0"/>
          </a:p>
          <a:p>
            <a:r>
              <a:rPr lang="en-US" dirty="0"/>
              <a:t>3.  Stepping into it (that is why I now where boots).</a:t>
            </a:r>
          </a:p>
        </p:txBody>
      </p:sp>
    </p:spTree>
    <p:extLst>
      <p:ext uri="{BB962C8B-B14F-4D97-AF65-F5344CB8AC3E}">
        <p14:creationId xmlns:p14="http://schemas.microsoft.com/office/powerpoint/2010/main" val="201686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Bible Study and Prayer</a:t>
            </a:r>
          </a:p>
        </p:txBody>
      </p:sp>
      <p:sp>
        <p:nvSpPr>
          <p:cNvPr id="3" name="Content Placeholder 2"/>
          <p:cNvSpPr>
            <a:spLocks noGrp="1"/>
          </p:cNvSpPr>
          <p:nvPr>
            <p:ph idx="1"/>
          </p:nvPr>
        </p:nvSpPr>
        <p:spPr/>
        <p:txBody>
          <a:bodyPr/>
          <a:lstStyle/>
          <a:p>
            <a:r>
              <a:rPr lang="en-US" dirty="0"/>
              <a:t>Revelation 2:1-7; 2 Corinthians 5:11-21</a:t>
            </a:r>
          </a:p>
          <a:p>
            <a:endParaRPr lang="en-US" dirty="0"/>
          </a:p>
          <a:p>
            <a:r>
              <a:rPr lang="en-US" dirty="0"/>
              <a:t>Prayer</a:t>
            </a:r>
          </a:p>
        </p:txBody>
      </p:sp>
    </p:spTree>
    <p:extLst>
      <p:ext uri="{BB962C8B-B14F-4D97-AF65-F5344CB8AC3E}">
        <p14:creationId xmlns:p14="http://schemas.microsoft.com/office/powerpoint/2010/main" val="146156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Defining it</a:t>
            </a:r>
          </a:p>
        </p:txBody>
      </p:sp>
      <p:sp>
        <p:nvSpPr>
          <p:cNvPr id="3" name="Content Placeholder 2"/>
          <p:cNvSpPr>
            <a:spLocks noGrp="1"/>
          </p:cNvSpPr>
          <p:nvPr>
            <p:ph idx="1"/>
          </p:nvPr>
        </p:nvSpPr>
        <p:spPr/>
        <p:txBody>
          <a:bodyPr>
            <a:normAutofit fontScale="92500" lnSpcReduction="20000"/>
          </a:bodyPr>
          <a:lstStyle/>
          <a:p>
            <a:endParaRPr lang="en-US" dirty="0"/>
          </a:p>
          <a:p>
            <a:endParaRPr lang="en-US" dirty="0"/>
          </a:p>
          <a:p>
            <a:endParaRPr lang="en-US" dirty="0"/>
          </a:p>
          <a:p>
            <a:r>
              <a:rPr lang="en-US" dirty="0"/>
              <a:t>What is conflict?  What do you think of when you think of conflict?</a:t>
            </a:r>
          </a:p>
          <a:p>
            <a:endParaRPr lang="en-US" dirty="0"/>
          </a:p>
          <a:p>
            <a:r>
              <a:rPr lang="en-US" dirty="0"/>
              <a:t>What is the cost of conflict?</a:t>
            </a:r>
          </a:p>
          <a:p>
            <a:endParaRPr lang="en-US" dirty="0"/>
          </a:p>
          <a:p>
            <a:r>
              <a:rPr lang="en-US" dirty="0"/>
              <a:t>Chinese character for conflict means: crisis and opportunity.</a:t>
            </a:r>
          </a:p>
          <a:p>
            <a:endParaRPr lang="en-US" dirty="0"/>
          </a:p>
          <a:p>
            <a:r>
              <a:rPr lang="en-US" dirty="0"/>
              <a:t>We are familiar with the crisis in conflict, but what is our opportunity?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8272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Refining it.</a:t>
            </a:r>
          </a:p>
        </p:txBody>
      </p:sp>
      <p:sp>
        <p:nvSpPr>
          <p:cNvPr id="3" name="Content Placeholder 2"/>
          <p:cNvSpPr>
            <a:spLocks noGrp="1"/>
          </p:cNvSpPr>
          <p:nvPr>
            <p:ph idx="1"/>
          </p:nvPr>
        </p:nvSpPr>
        <p:spPr/>
        <p:txBody>
          <a:bodyPr/>
          <a:lstStyle/>
          <a:p>
            <a:r>
              <a:rPr lang="en-US" dirty="0"/>
              <a:t>Read James 4:1-12; Galatians 5:13-15.  Where does conflict come from and what is the outcome?</a:t>
            </a:r>
          </a:p>
          <a:p>
            <a:endParaRPr lang="en-US" dirty="0"/>
          </a:p>
          <a:p>
            <a:r>
              <a:rPr lang="en-US" dirty="0"/>
              <a:t>What have we been given as believers?  Check out 2 Corinthians 5:11-21.</a:t>
            </a:r>
          </a:p>
          <a:p>
            <a:endParaRPr lang="en-US" dirty="0"/>
          </a:p>
          <a:p>
            <a:r>
              <a:rPr lang="en-US" dirty="0"/>
              <a:t>So why should we confront conflict in relationships and in the church?</a:t>
            </a:r>
          </a:p>
        </p:txBody>
      </p:sp>
    </p:spTree>
    <p:extLst>
      <p:ext uri="{BB962C8B-B14F-4D97-AF65-F5344CB8AC3E}">
        <p14:creationId xmlns:p14="http://schemas.microsoft.com/office/powerpoint/2010/main" val="2404838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10:00-B-B-R-R-E-E-A-A-A-K-K-K-K!!</a:t>
            </a:r>
          </a:p>
        </p:txBody>
      </p:sp>
      <p:sp>
        <p:nvSpPr>
          <p:cNvPr id="3" name="Content Placeholder 2"/>
          <p:cNvSpPr>
            <a:spLocks noGrp="1"/>
          </p:cNvSpPr>
          <p:nvPr>
            <p:ph idx="1"/>
          </p:nvPr>
        </p:nvSpPr>
        <p:spPr/>
        <p:txBody>
          <a:bodyPr/>
          <a:lstStyle/>
          <a:p>
            <a:r>
              <a:rPr lang="en-US" dirty="0"/>
              <a:t>BREAK TIME!?</a:t>
            </a:r>
          </a:p>
        </p:txBody>
      </p:sp>
    </p:spTree>
    <p:extLst>
      <p:ext uri="{BB962C8B-B14F-4D97-AF65-F5344CB8AC3E}">
        <p14:creationId xmlns:p14="http://schemas.microsoft.com/office/powerpoint/2010/main" val="229867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318</TotalTime>
  <Words>865</Words>
  <Application>Microsoft Office PowerPoint</Application>
  <PresentationFormat>Custom</PresentationFormat>
  <Paragraphs>128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Quotable</vt:lpstr>
      <vt:lpstr>Church Mediation Training    TennesseeMinistries</vt:lpstr>
      <vt:lpstr>WELCOME TO THIS CRUCIAL TRAINING</vt:lpstr>
      <vt:lpstr>HERE IS WHAT WE ARE TALKING ABOUT:</vt:lpstr>
      <vt:lpstr>Three goals for this day:</vt:lpstr>
      <vt:lpstr>There are three parts to this training:</vt:lpstr>
      <vt:lpstr>First, Bible Study and Prayer</vt:lpstr>
      <vt:lpstr>1. Defining it</vt:lpstr>
      <vt:lpstr>2. Refining it.</vt:lpstr>
      <vt:lpstr>10:00-B-B-R-R-E-E-A-A-A-K-K-K-K!!</vt:lpstr>
      <vt:lpstr>3. Stepping into it.</vt:lpstr>
      <vt:lpstr>P.A.U.S.E.</vt:lpstr>
      <vt:lpstr>G.O.S.P.E.L.</vt:lpstr>
      <vt:lpstr>Peacemaker Principles Brochure</vt:lpstr>
      <vt:lpstr>Let’s take a look at how Philippians could help us walk through conflict:</vt:lpstr>
      <vt:lpstr>Here are five takeaways</vt:lpstr>
      <vt:lpstr>SESSION 2: PREVENTION AND INTERVENTION</vt:lpstr>
      <vt:lpstr>DEEP DIVE INTO MEDIATION: PREVENTION AND INTERVENTION</vt:lpstr>
      <vt:lpstr>Five Levels of Conflict according to Speed Leas</vt:lpstr>
      <vt:lpstr>POINTS OF PREVENTION</vt:lpstr>
      <vt:lpstr>INTERVENTION</vt:lpstr>
      <vt:lpstr>The Intervention</vt:lpstr>
      <vt:lpstr>What if….</vt:lpstr>
      <vt:lpstr>Additional Questions</vt:lpstr>
      <vt:lpstr>What are some legal issues and questions:</vt:lpstr>
      <vt:lpstr>As we close, can we sing, “Near the Cross”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Mediation Training    TennesseeMinistries</dc:title>
  <dc:creator>Christopher Cottrell</dc:creator>
  <cp:lastModifiedBy>Robert O'Dell</cp:lastModifiedBy>
  <cp:revision>16</cp:revision>
  <cp:lastPrinted>2016-04-28T18:23:18Z</cp:lastPrinted>
  <dcterms:created xsi:type="dcterms:W3CDTF">2016-04-28T13:16:13Z</dcterms:created>
  <dcterms:modified xsi:type="dcterms:W3CDTF">2017-04-05T17:24:59Z</dcterms:modified>
</cp:coreProperties>
</file>